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67" r:id="rId5"/>
    <p:sldId id="259" r:id="rId6"/>
    <p:sldId id="260" r:id="rId7"/>
    <p:sldId id="266" r:id="rId8"/>
    <p:sldId id="265" r:id="rId9"/>
    <p:sldId id="264" r:id="rId10"/>
    <p:sldId id="263" r:id="rId11"/>
    <p:sldId id="261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3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7B6E-F57B-49E1-AD0E-3700BD7EECAD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EBBE-1001-45BD-B5A7-E2C4E5B6BA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7B6E-F57B-49E1-AD0E-3700BD7EECAD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EBBE-1001-45BD-B5A7-E2C4E5B6BA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7B6E-F57B-49E1-AD0E-3700BD7EECAD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EBBE-1001-45BD-B5A7-E2C4E5B6BA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7B6E-F57B-49E1-AD0E-3700BD7EECAD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EBBE-1001-45BD-B5A7-E2C4E5B6BA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7B6E-F57B-49E1-AD0E-3700BD7EECAD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EBBE-1001-45BD-B5A7-E2C4E5B6BA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7B6E-F57B-49E1-AD0E-3700BD7EECAD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EBBE-1001-45BD-B5A7-E2C4E5B6BA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7B6E-F57B-49E1-AD0E-3700BD7EECAD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EBBE-1001-45BD-B5A7-E2C4E5B6BA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7B6E-F57B-49E1-AD0E-3700BD7EECAD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EBBE-1001-45BD-B5A7-E2C4E5B6BA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7B6E-F57B-49E1-AD0E-3700BD7EECAD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EBBE-1001-45BD-B5A7-E2C4E5B6BA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7B6E-F57B-49E1-AD0E-3700BD7EECAD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EBBE-1001-45BD-B5A7-E2C4E5B6BA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7B6E-F57B-49E1-AD0E-3700BD7EECAD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EBBE-1001-45BD-B5A7-E2C4E5B6BA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C7B6E-F57B-49E1-AD0E-3700BD7EECAD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3EBBE-1001-45BD-B5A7-E2C4E5B6BA9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yandsearch?img_url=http%3A%2F%2Fwww.itogi.ru%2F7-days%2Fimg%2F371%2FTELEGRAPH-news-5hi.jpg&amp;iorient=&amp;icolor=&amp;p=3&amp;site=&amp;text=%D0%9C%D0%B0%D0%BC%D0%B0%D0%B5%D0%B2%20%D0%BA%D1%83%D1%80%D0%B3%D0%B0%D0%BD%20%D0%BA%D0%B0%D1%80%D1%82%D0%B8%D0%BD%D0%BA%D0%B8&amp;wp=&amp;pos=108&amp;isize=&amp;type=&amp;recent=&amp;rpt=simage&amp;itype=&amp;nojs=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hyperlink" Target="http://images.yandex.ru/yandsearch?img_url=http%3A%2F%2Fwww.itogi.ru%2F7-days%2Fimg%2F371%2FTELEGRAPH-news-5hi.jpg&amp;iorient=&amp;icolor=&amp;p=3&amp;site=&amp;text=%D0%9C%D0%B0%D0%BC%D0%B0%D0%B5%D0%B2%20%D0%BA%D1%83%D1%80%D0%B3%D0%B0%D0%BD%20%D0%BA%D0%B0%D1%80%D1%82%D0%B8%D0%BD%D0%BA%D0%B8&amp;wp=&amp;pos=108&amp;isize=&amp;type=&amp;recent=&amp;rpt=simage&amp;itype=&amp;nojs=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yandsearch?img_url=http%3A%2F%2Fwww.itogi.ru%2F7-days%2Fimg%2F371%2FTELEGRAPH-news-5hi.jpg&amp;iorient=&amp;icolor=&amp;p=3&amp;site=&amp;text=%D0%9C%D0%B0%D0%BC%D0%B0%D0%B5%D0%B2%20%D0%BA%D1%83%D1%80%D0%B3%D0%B0%D0%BD%20%D0%BA%D0%B0%D1%80%D1%82%D0%B8%D0%BD%D0%BA%D0%B8&amp;wp=&amp;pos=108&amp;isize=&amp;type=&amp;recent=&amp;rpt=simage&amp;itype=&amp;nojs=1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yandsearch?img_url=http%3A%2F%2Fwww.itogi.ru%2F7-days%2Fimg%2F371%2FTELEGRAPH-news-5hi.jpg&amp;iorient=&amp;icolor=&amp;p=3&amp;site=&amp;text=%D0%9C%D0%B0%D0%BC%D0%B0%D0%B5%D0%B2%20%D0%BA%D1%83%D1%80%D0%B3%D0%B0%D0%BD%20%D0%BA%D0%B0%D1%80%D1%82%D0%B8%D0%BD%D0%BA%D0%B8&amp;wp=&amp;pos=108&amp;isize=&amp;type=&amp;recent=&amp;rpt=simage&amp;itype=&amp;nojs=1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yandsearch?img_url=http%3A%2F%2Fwww.itogi.ru%2F7-days%2Fimg%2F371%2FTELEGRAPH-news-5hi.jpg&amp;iorient=&amp;icolor=&amp;p=3&amp;site=&amp;text=%D0%9C%D0%B0%D0%BC%D0%B0%D0%B5%D0%B2%20%D0%BA%D1%83%D1%80%D0%B3%D0%B0%D0%BD%20%D0%BA%D0%B0%D1%80%D1%82%D0%B8%D0%BD%D0%BA%D0%B8&amp;wp=&amp;pos=108&amp;isize=&amp;type=&amp;recent=&amp;rpt=simage&amp;itype=&amp;nojs=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.jpeg"/><Relationship Id="rId4" Type="http://schemas.openxmlformats.org/officeDocument/2006/relationships/image" Target="../media/image7.jpeg"/><Relationship Id="rId9" Type="http://schemas.openxmlformats.org/officeDocument/2006/relationships/hyperlink" Target="http://images.yandex.ru/yandsearch?img_url=http%3A%2F%2Fwww.itogi.ru%2F7-days%2Fimg%2F371%2FTELEGRAPH-news-5hi.jpg&amp;iorient=&amp;icolor=&amp;p=3&amp;site=&amp;text=%D0%9C%D0%B0%D0%BC%D0%B0%D0%B5%D0%B2%20%D0%BA%D1%83%D1%80%D0%B3%D0%B0%D0%BD%20%D0%BA%D0%B0%D1%80%D1%82%D0%B8%D0%BD%D0%BA%D0%B8&amp;wp=&amp;pos=108&amp;isize=&amp;type=&amp;recent=&amp;rpt=simage&amp;itype=&amp;nojs=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img_url=http%3A%2F%2Fwww.itogi.ru%2F7-days%2Fimg%2F371%2FTELEGRAPH-news-5hi.jpg&amp;iorient=&amp;icolor=&amp;p=3&amp;site=&amp;text=%D0%9C%D0%B0%D0%BC%D0%B0%D0%B5%D0%B2%20%D0%BA%D1%83%D1%80%D0%B3%D0%B0%D0%BD%20%D0%BA%D0%B0%D1%80%D1%82%D0%B8%D0%BD%D0%BA%D0%B8&amp;wp=&amp;pos=108&amp;isize=&amp;type=&amp;recent=&amp;rpt=simage&amp;itype=&amp;nojs=1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img_url=http%3A%2F%2Fwww.itogi.ru%2F7-days%2Fimg%2F371%2FTELEGRAPH-news-5hi.jpg&amp;iorient=&amp;icolor=&amp;p=3&amp;site=&amp;text=%D0%9C%D0%B0%D0%BC%D0%B0%D0%B5%D0%B2%20%D0%BA%D1%83%D1%80%D0%B3%D0%B0%D0%BD%20%D0%BA%D0%B0%D1%80%D1%82%D0%B8%D0%BD%D0%BA%D0%B8&amp;wp=&amp;pos=108&amp;isize=&amp;type=&amp;recent=&amp;rpt=simage&amp;itype=&amp;nojs=1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6"/>
          <p:cNvSpPr txBox="1">
            <a:spLocks noChangeArrowheads="1"/>
          </p:cNvSpPr>
          <p:nvPr/>
        </p:nvSpPr>
        <p:spPr bwMode="auto">
          <a:xfrm>
            <a:off x="5148263" y="5084763"/>
            <a:ext cx="20011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/>
              <a:t>Работа учащихся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3 класса</a:t>
            </a:r>
            <a:endParaRPr lang="ru-RU" b="1" dirty="0"/>
          </a:p>
          <a:p>
            <a:r>
              <a:rPr lang="ru-RU" b="1" dirty="0"/>
              <a:t>Руководитель:</a:t>
            </a:r>
          </a:p>
          <a:p>
            <a:r>
              <a:rPr lang="ru-RU" b="1" dirty="0" err="1"/>
              <a:t>Казаринская</a:t>
            </a:r>
            <a:r>
              <a:rPr lang="ru-RU" b="1" dirty="0"/>
              <a:t> О.М.</a:t>
            </a:r>
          </a:p>
        </p:txBody>
      </p:sp>
      <p:sp>
        <p:nvSpPr>
          <p:cNvPr id="5123" name="Rectangle 8"/>
          <p:cNvSpPr>
            <a:spLocks noChangeArrowheads="1"/>
          </p:cNvSpPr>
          <p:nvPr/>
        </p:nvSpPr>
        <p:spPr bwMode="auto">
          <a:xfrm>
            <a:off x="1258888" y="188913"/>
            <a:ext cx="62182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>
                <a:solidFill>
                  <a:srgbClr val="008000"/>
                </a:solidFill>
              </a:rPr>
              <a:t>Муниципальное казённое образовательное учреждение</a:t>
            </a:r>
          </a:p>
          <a:p>
            <a:pPr algn="ctr"/>
            <a:r>
              <a:rPr lang="ru-RU">
                <a:solidFill>
                  <a:srgbClr val="008000"/>
                </a:solidFill>
              </a:rPr>
              <a:t>              «Побединская средняя  школа»</a:t>
            </a:r>
          </a:p>
        </p:txBody>
      </p:sp>
      <p:sp>
        <p:nvSpPr>
          <p:cNvPr id="5124" name="Text Box 10"/>
          <p:cNvSpPr txBox="1">
            <a:spLocks noChangeArrowheads="1"/>
          </p:cNvSpPr>
          <p:nvPr/>
        </p:nvSpPr>
        <p:spPr bwMode="auto">
          <a:xfrm>
            <a:off x="3995738" y="6308725"/>
            <a:ext cx="2492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.</a:t>
            </a:r>
          </a:p>
        </p:txBody>
      </p:sp>
      <p:pic>
        <p:nvPicPr>
          <p:cNvPr id="5125" name="Picture 11" descr="i?id=10243182-16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809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900113" y="1700213"/>
            <a:ext cx="91455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99"/>
                </a:solidFill>
              </a:rPr>
              <a:t>ГЕРОИ РЯДОМ С НАМИ</a:t>
            </a:r>
            <a:endParaRPr lang="ru-RU" sz="40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smtClean="0">
                <a:solidFill>
                  <a:schemeClr val="tx1"/>
                </a:solidFill>
                <a:latin typeface="Garamond" pitchFamily="18" charset="0"/>
              </a:rPr>
              <a:t>Коротенко</a:t>
            </a:r>
            <a:br>
              <a:rPr lang="ru-RU" b="1" smtClean="0">
                <a:solidFill>
                  <a:schemeClr val="tx1"/>
                </a:solidFill>
                <a:latin typeface="Garamond" pitchFamily="18" charset="0"/>
              </a:rPr>
            </a:br>
            <a:r>
              <a:rPr lang="ru-RU" b="1" smtClean="0">
                <a:solidFill>
                  <a:schemeClr val="tx1"/>
                </a:solidFill>
                <a:latin typeface="Garamond" pitchFamily="18" charset="0"/>
              </a:rPr>
              <a:t>Анна Яковлевна</a:t>
            </a:r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36838"/>
            <a:ext cx="30003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3635375" y="1916113"/>
            <a:ext cx="485140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000000"/>
                </a:solidFill>
              </a:rPr>
              <a:t>Родилась в городе Джанибек в 1922 году. </a:t>
            </a:r>
          </a:p>
          <a:p>
            <a:r>
              <a:rPr lang="ru-RU" sz="1400" b="1">
                <a:solidFill>
                  <a:srgbClr val="000000"/>
                </a:solidFill>
              </a:rPr>
              <a:t>В 1930 году вся семья переехала в Сталинградскую </a:t>
            </a:r>
          </a:p>
          <a:p>
            <a:r>
              <a:rPr lang="ru-RU" sz="1400" b="1">
                <a:solidFill>
                  <a:srgbClr val="000000"/>
                </a:solidFill>
              </a:rPr>
              <a:t>область. </a:t>
            </a:r>
          </a:p>
          <a:p>
            <a:r>
              <a:rPr lang="ru-RU" sz="1400" b="1">
                <a:solidFill>
                  <a:srgbClr val="000000"/>
                </a:solidFill>
              </a:rPr>
              <a:t>Родители работали в племсовхозе рабочими, </a:t>
            </a:r>
          </a:p>
          <a:p>
            <a:r>
              <a:rPr lang="ru-RU" sz="1400" b="1">
                <a:solidFill>
                  <a:srgbClr val="000000"/>
                </a:solidFill>
              </a:rPr>
              <a:t>затем приняли отару овец. Тогда в степи были</a:t>
            </a:r>
          </a:p>
          <a:p>
            <a:r>
              <a:rPr lang="ru-RU" sz="1400" b="1">
                <a:solidFill>
                  <a:srgbClr val="000000"/>
                </a:solidFill>
              </a:rPr>
              <a:t>небольшие хутора по 2- 3 домика. Приходилось </a:t>
            </a:r>
          </a:p>
          <a:p>
            <a:r>
              <a:rPr lang="ru-RU" sz="1400" b="1">
                <a:solidFill>
                  <a:srgbClr val="000000"/>
                </a:solidFill>
              </a:rPr>
              <a:t>жить в землянках. Работать Анна начала с 14 лет:</a:t>
            </a:r>
          </a:p>
          <a:p>
            <a:r>
              <a:rPr lang="ru-RU" sz="1400" b="1">
                <a:solidFill>
                  <a:srgbClr val="000000"/>
                </a:solidFill>
              </a:rPr>
              <a:t> пасла овец, доила коров, выполняла любые </a:t>
            </a:r>
          </a:p>
          <a:p>
            <a:r>
              <a:rPr lang="ru-RU" sz="1400" b="1">
                <a:solidFill>
                  <a:srgbClr val="000000"/>
                </a:solidFill>
              </a:rPr>
              <a:t>посильные работы по хозяйству.</a:t>
            </a:r>
          </a:p>
          <a:p>
            <a:r>
              <a:rPr lang="ru-RU" sz="1400" b="1">
                <a:solidFill>
                  <a:srgbClr val="000000"/>
                </a:solidFill>
              </a:rPr>
              <a:t>В 1941 году отец и брат ушли на фронт </a:t>
            </a:r>
          </a:p>
          <a:p>
            <a:r>
              <a:rPr lang="ru-RU" sz="1400" b="1">
                <a:solidFill>
                  <a:srgbClr val="000000"/>
                </a:solidFill>
              </a:rPr>
              <a:t>и не вернулись домой. Семье было трудно, </a:t>
            </a:r>
          </a:p>
          <a:p>
            <a:r>
              <a:rPr lang="ru-RU" sz="1400" b="1">
                <a:solidFill>
                  <a:srgbClr val="000000"/>
                </a:solidFill>
              </a:rPr>
              <a:t>но сообща преодолевали все тяготы того времени.</a:t>
            </a:r>
          </a:p>
          <a:p>
            <a:r>
              <a:rPr lang="ru-RU" sz="1400" b="1">
                <a:solidFill>
                  <a:srgbClr val="000000"/>
                </a:solidFill>
              </a:rPr>
              <a:t> В конце лета 1942 года десятки юношей</a:t>
            </a:r>
          </a:p>
          <a:p>
            <a:r>
              <a:rPr lang="ru-RU" sz="1400" b="1">
                <a:solidFill>
                  <a:srgbClr val="000000"/>
                </a:solidFill>
              </a:rPr>
              <a:t> и девушек мобилизовали на строительство</a:t>
            </a:r>
          </a:p>
          <a:p>
            <a:r>
              <a:rPr lang="ru-RU" sz="1400" b="1">
                <a:solidFill>
                  <a:srgbClr val="000000"/>
                </a:solidFill>
              </a:rPr>
              <a:t> аэродрома. Среди них была и Анна. Жили </a:t>
            </a:r>
          </a:p>
          <a:p>
            <a:r>
              <a:rPr lang="ru-RU" sz="1400" b="1">
                <a:solidFill>
                  <a:srgbClr val="000000"/>
                </a:solidFill>
              </a:rPr>
              <a:t>в степи, где сначала пришлось обустраивать </a:t>
            </a:r>
          </a:p>
          <a:p>
            <a:r>
              <a:rPr lang="ru-RU" sz="1400" b="1">
                <a:solidFill>
                  <a:srgbClr val="000000"/>
                </a:solidFill>
              </a:rPr>
              <a:t>свой быт. Работали с утра до позднего вечера. </a:t>
            </a:r>
          </a:p>
          <a:p>
            <a:r>
              <a:rPr lang="ru-RU" sz="1400" b="1">
                <a:solidFill>
                  <a:srgbClr val="000000"/>
                </a:solidFill>
              </a:rPr>
              <a:t>Землю с будущей взлётной полосы грузили </a:t>
            </a:r>
          </a:p>
          <a:p>
            <a:r>
              <a:rPr lang="ru-RU" sz="1400" b="1">
                <a:solidFill>
                  <a:srgbClr val="000000"/>
                </a:solidFill>
              </a:rPr>
              <a:t>лопатами на подводы и отвозили к тому месту,</a:t>
            </a:r>
          </a:p>
          <a:p>
            <a:r>
              <a:rPr lang="ru-RU" sz="1400" b="1">
                <a:solidFill>
                  <a:srgbClr val="000000"/>
                </a:solidFill>
              </a:rPr>
              <a:t> где должны быть укрытия для самолётов. </a:t>
            </a:r>
          </a:p>
          <a:p>
            <a:r>
              <a:rPr lang="ru-RU" sz="1400" b="1">
                <a:solidFill>
                  <a:srgbClr val="000000"/>
                </a:solidFill>
              </a:rPr>
              <a:t>Этот труд рядовых тружеников был оценён </a:t>
            </a:r>
          </a:p>
          <a:p>
            <a:r>
              <a:rPr lang="ru-RU" sz="1400" b="1">
                <a:solidFill>
                  <a:srgbClr val="000000"/>
                </a:solidFill>
              </a:rPr>
              <a:t>по достоинству</a:t>
            </a:r>
            <a:r>
              <a:rPr lang="ru-RU" sz="1400" b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mtClean="0">
                <a:solidFill>
                  <a:srgbClr val="CC3300"/>
                </a:solidFill>
                <a:latin typeface="Garamond" pitchFamily="18" charset="0"/>
              </a:rPr>
              <a:t>                 Сорокин</a:t>
            </a:r>
            <a:br>
              <a:rPr lang="ru-RU" smtClean="0">
                <a:solidFill>
                  <a:srgbClr val="CC3300"/>
                </a:solidFill>
                <a:latin typeface="Garamond" pitchFamily="18" charset="0"/>
              </a:rPr>
            </a:br>
            <a:r>
              <a:rPr lang="ru-RU" smtClean="0">
                <a:solidFill>
                  <a:srgbClr val="CC3300"/>
                </a:solidFill>
                <a:latin typeface="Garamond" pitchFamily="18" charset="0"/>
              </a:rPr>
              <a:t>            Иван  Петрович</a:t>
            </a:r>
          </a:p>
        </p:txBody>
      </p:sp>
      <p:pic>
        <p:nvPicPr>
          <p:cNvPr id="63492" name="Picture 4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698625"/>
            <a:ext cx="3025775" cy="4295775"/>
          </a:xfrm>
          <a:noFill/>
        </p:spPr>
      </p:pic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2636838"/>
            <a:ext cx="4535487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6" descr="i?id=10243182-16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188913"/>
            <a:ext cx="809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CC3300"/>
                </a:solidFill>
                <a:latin typeface="Garamond" pitchFamily="18" charset="0"/>
              </a:rPr>
              <a:t>                    Выводы</a:t>
            </a:r>
          </a:p>
        </p:txBody>
      </p:sp>
      <p:sp>
        <p:nvSpPr>
          <p:cNvPr id="7885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1600200"/>
            <a:ext cx="8229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Рядом с нами живут или жили  люди с удивительными судьбами, которые пережили военное лихолетье.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b="1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Garamond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Независимо от того, воевали ли на фронте или самоотверженно трудились в тылу - все они победители, герои.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b="1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Garamond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Нам есть чему поучиться у этих людей.</a:t>
            </a:r>
          </a:p>
        </p:txBody>
      </p:sp>
      <p:pic>
        <p:nvPicPr>
          <p:cNvPr id="33796" name="Picture 4" descr="i?id=10243182-16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15888"/>
            <a:ext cx="719137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136650" y="549275"/>
            <a:ext cx="8007350" cy="48244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i="1" u="sng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Цель исследования:</a:t>
            </a:r>
            <a:endParaRPr lang="ru-RU" sz="1600" b="1" i="1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Доказать  через воспоминания живых свидетелей военных лет, что судьба          человека есть отражение судьбы страны.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b="1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i="1" u="sng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Задачи:</a:t>
            </a:r>
            <a:endParaRPr lang="ru-RU" sz="1600" b="1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результате поисковой деятельности, собеседования с родственниками собрать краеведческий материал об  участниках военного лихолетья;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результате работы подготовить наглядный материал для использования на уроках , для оформления стендов школьного музея.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Показать роль отдельной семьи в участии в Великой Отечественной войны.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b="1" i="1" u="sng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i="1" u="sng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Методы работы:</a:t>
            </a:r>
            <a:endParaRPr lang="ru-RU" sz="1600" b="1" i="1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изучение художественной и научной литературы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работа с архивом в администрации Побединского сельского поселения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встречи и беседы с тружениками тыла, их родственниками.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Работа с личными архивами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Создание слайд - презентации</a:t>
            </a:r>
          </a:p>
        </p:txBody>
      </p:sp>
      <p:pic>
        <p:nvPicPr>
          <p:cNvPr id="6147" name="Picture 7" descr="i?id=10243182-16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809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CC3300"/>
                </a:solidFill>
                <a:latin typeface="Garamond" pitchFamily="18" charset="0"/>
              </a:rPr>
              <a:t>                Моя Победа</a:t>
            </a:r>
          </a:p>
        </p:txBody>
      </p:sp>
      <p:pic>
        <p:nvPicPr>
          <p:cNvPr id="13315" name="Picture 4" descr="i?id=10243182-16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809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9" name="Picture 7" descr="B1TLHHCAU8GBNOCAVND9C0CA1VGIONCAB37CABCA4E0F5PCALPRZ4FCAOB0CTUCAT38VRQCA0ZNDFHCA4LY79KCA0Q98IVCAV0KGTFCA5R24FHCAX1JICPCA3HUA6OCAMQ4XIMCA5B6CKOCA23AQS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2143125"/>
            <a:ext cx="3754438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I:\тос\стела.JPG"/>
          <p:cNvPicPr>
            <a:picLocks noChangeAspect="1" noChangeArrowheads="1"/>
          </p:cNvPicPr>
          <p:nvPr/>
        </p:nvPicPr>
        <p:blipFill>
          <a:blip r:embed="rId5">
            <a:lum contrast="20000"/>
          </a:blip>
          <a:srcRect/>
          <a:stretch>
            <a:fillRect/>
          </a:stretch>
        </p:blipFill>
        <p:spPr bwMode="auto">
          <a:xfrm>
            <a:off x="1143000" y="2000250"/>
            <a:ext cx="2860675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I:\ФОТО\тос с цифровика\выпускной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25" y="4143375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CC3300"/>
                </a:solidFill>
                <a:latin typeface="Garamond" pitchFamily="18" charset="0"/>
              </a:rPr>
              <a:t>      Наши славные бабушки</a:t>
            </a:r>
          </a:p>
        </p:txBody>
      </p:sp>
      <p:pic>
        <p:nvPicPr>
          <p:cNvPr id="32771" name="Picture 4" descr="I2X58XCAEPLXBCCAB526XOCA2LT47UCASIYQBDCAGZ1P1MCA2PWWKOCAEHJNSBCAO2X0STCA2HQJRNCAN03MCDCATEWGHNCAUNKH2TCAF3VJARCAPKAXUHCANQ957HCA0BY1KDCAA96M76CAU2DWKU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12875"/>
            <a:ext cx="1649413" cy="2447925"/>
          </a:xfrm>
          <a:noFill/>
        </p:spPr>
      </p:pic>
      <p:pic>
        <p:nvPicPr>
          <p:cNvPr id="32772" name="Picture 5" descr="EQDFMQCA8PAF12CA36339DCA4F6XZ7CAUP1HTKCADN2S7NCAL49AZSCA5LOG41CARCHJP2CA70RHA9CAZRSAMPCACVDD8UCA0Q934TCAOF0T6TCA6A2IG1CA5Y9GFXCANPJ52JCAZZA2V1CAHW23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0288" y="4076700"/>
            <a:ext cx="149066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6" descr="BK1MCBCAMT6NIXCAFYE29XCAAX2QQVCADQ9DZFCAXDVYAACAR4HE4ZCA84CN0OCAJZL52PCAS3XEKLCA7MTBBUCAGZX1ERCAIJ94ZGCAERLT92CAH014N5CA5XW3S0CAZEA5R0CAK987VKCAAWGNU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1412875"/>
            <a:ext cx="1525587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7" descr="Q80SVYCAME4PAJCAMHJ16NCABA9F8KCAZ51Z06CA6DVM6GCAKH9K97CA93IX3YCASOO5WQCADTWJHJCABG977CCAX35VIHCAB0JGXBCAVLVIR9CARBSDWWCASILD4LCAEPODP2CAQ3NBOOCARS0R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4005263"/>
            <a:ext cx="16557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8" descr="4SAMJGCAQQSLOVCAR3PM10CADG8EZYCADQ1GR2CAYZNZ6GCADFYK6ICANX30C7CA12AFXFCAXXW36VCASD1I7GCAOVZ2KRCAGC4NJ7CA9P7GOGCAVTNFEXCAAYRZTGCAYYPOH8CAAE5BKACA7MSHLU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08850" y="1412875"/>
            <a:ext cx="1535113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9" descr="MPQ6HHCAEVEAT3CA5AWF2ICA97470GCABU6J6OCASFFWBKCAOIP11BCA9GHFGZCAL9O62JCA644I74CANFMQUJCA0PSPGFCADMTMTECAK4NBBICADTXRB8CAWCQ4V2CATXAEO6CA0TBCFPCAZDMM7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16238" y="1412875"/>
            <a:ext cx="164147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10" descr="8EI4WUCAN15U1RCATYNAKICAQC8HGFCASBU1FGCAI5364JCA9MC755CAQVQZ43CAO2CN4CCA77X85RCAZ2IAHHCAAX8YH3CATWOWWBCAP2KAN5CASDTTDNCA16IPCDCA1DIKNXCAPB2LCNCA4LBHR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11413" y="4149725"/>
            <a:ext cx="467995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11" descr="i?id=10243182-16-72&amp;n=21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1188" y="115888"/>
            <a:ext cx="719137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smtClean="0">
                <a:solidFill>
                  <a:srgbClr val="CC3300"/>
                </a:solidFill>
                <a:latin typeface="Garamond" pitchFamily="18" charset="0"/>
              </a:rPr>
              <a:t>                  </a:t>
            </a:r>
            <a:r>
              <a:rPr lang="ru-RU" smtClean="0">
                <a:solidFill>
                  <a:srgbClr val="006600"/>
                </a:solidFill>
                <a:latin typeface="Garamond" pitchFamily="18" charset="0"/>
              </a:rPr>
              <a:t>Казаринский </a:t>
            </a:r>
            <a:br>
              <a:rPr lang="ru-RU" smtClean="0">
                <a:solidFill>
                  <a:srgbClr val="006600"/>
                </a:solidFill>
                <a:latin typeface="Garamond" pitchFamily="18" charset="0"/>
              </a:rPr>
            </a:br>
            <a:r>
              <a:rPr lang="ru-RU" smtClean="0">
                <a:solidFill>
                  <a:srgbClr val="006600"/>
                </a:solidFill>
                <a:latin typeface="Garamond" pitchFamily="18" charset="0"/>
              </a:rPr>
              <a:t>          Михаил  Сергеевич</a:t>
            </a:r>
          </a:p>
        </p:txBody>
      </p:sp>
      <p:pic>
        <p:nvPicPr>
          <p:cNvPr id="58372" name="Picture 4" descr="Казаринский_2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1916113"/>
            <a:ext cx="339725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6" descr="i?id=10243182-16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115888"/>
            <a:ext cx="809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74638"/>
            <a:ext cx="8229600" cy="10477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>
                <a:solidFill>
                  <a:srgbClr val="CC3300"/>
                </a:solidFill>
                <a:latin typeface="Garamond" pitchFamily="18" charset="0"/>
              </a:rPr>
              <a:t>             «Посвящение»</a:t>
            </a:r>
            <a:br>
              <a:rPr lang="ru-RU" sz="4000" smtClean="0">
                <a:solidFill>
                  <a:srgbClr val="CC3300"/>
                </a:solidFill>
                <a:latin typeface="Garamond" pitchFamily="18" charset="0"/>
              </a:rPr>
            </a:br>
            <a:r>
              <a:rPr lang="ru-RU" sz="4000" smtClean="0">
                <a:solidFill>
                  <a:srgbClr val="CC3300"/>
                </a:solidFill>
                <a:latin typeface="Garamond" pitchFamily="18" charset="0"/>
              </a:rPr>
              <a:t>                      </a:t>
            </a:r>
            <a:r>
              <a:rPr lang="ru-RU" sz="2000" u="sng" smtClean="0">
                <a:solidFill>
                  <a:srgbClr val="008000"/>
                </a:solidFill>
                <a:latin typeface="Garamond" pitchFamily="18" charset="0"/>
              </a:rPr>
              <a:t>Автор:</a:t>
            </a:r>
            <a:r>
              <a:rPr lang="ru-RU" sz="2000" smtClean="0">
                <a:solidFill>
                  <a:srgbClr val="008000"/>
                </a:solidFill>
                <a:latin typeface="Garamond" pitchFamily="18" charset="0"/>
              </a:rPr>
              <a:t> Казаринская Ольга Матвеевна</a:t>
            </a:r>
            <a:endParaRPr lang="ru-RU" sz="4000" smtClean="0">
              <a:solidFill>
                <a:srgbClr val="008000"/>
              </a:solidFill>
              <a:latin typeface="Garamond" pitchFamily="18" charset="0"/>
            </a:endParaRPr>
          </a:p>
        </p:txBody>
      </p:sp>
      <p:sp>
        <p:nvSpPr>
          <p:cNvPr id="59395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1600200"/>
            <a:ext cx="82296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Крепки духом ветераны,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Свёкор мой вдвойне.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Беспокоят тело раны,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Мысли снова о войне.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 b="1" i="1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Как в 16 лет от роду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Защитить страну он смог,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Как прошёл огонь и воду.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Сталинград для нас сберёг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 b="1" i="1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Жажда жизни,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Сила духа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нём огромна и сильна,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Для больной жены, для внуков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Он - надёжная стена.</a:t>
            </a:r>
          </a:p>
        </p:txBody>
      </p:sp>
      <p:pic>
        <p:nvPicPr>
          <p:cNvPr id="9220" name="Picture 4" descr="Казаринский_М_С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1916113"/>
            <a:ext cx="4321175" cy="416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i?id=10243182-16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88913"/>
            <a:ext cx="809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rgbClr val="CC3300"/>
                </a:solidFill>
                <a:latin typeface="Garamond" pitchFamily="18" charset="0"/>
              </a:rPr>
              <a:t>             </a:t>
            </a:r>
            <a:r>
              <a:rPr lang="ru-RU" sz="4000" b="1" smtClean="0">
                <a:solidFill>
                  <a:schemeClr val="tx1"/>
                </a:solidFill>
                <a:latin typeface="Garamond" pitchFamily="18" charset="0"/>
              </a:rPr>
              <a:t>Дускалиева Багида</a:t>
            </a:r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420938"/>
            <a:ext cx="2541588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2987675" y="1700213"/>
            <a:ext cx="658495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003300"/>
                </a:solidFill>
                <a:latin typeface="Times New Roman" pitchFamily="18" charset="0"/>
              </a:rPr>
              <a:t>Родилась в 1928 году в небольшой казахской деревушке.</a:t>
            </a:r>
          </a:p>
          <a:p>
            <a:r>
              <a:rPr lang="ru-RU" sz="1600" b="1">
                <a:solidFill>
                  <a:srgbClr val="003300"/>
                </a:solidFill>
                <a:latin typeface="Times New Roman" pitchFamily="18" charset="0"/>
              </a:rPr>
              <a:t> Семья была большая: мать, отец и 8 детей. </a:t>
            </a:r>
          </a:p>
          <a:p>
            <a:r>
              <a:rPr lang="ru-RU" sz="1600" b="1">
                <a:solidFill>
                  <a:srgbClr val="003300"/>
                </a:solidFill>
                <a:latin typeface="Times New Roman" pitchFamily="18" charset="0"/>
              </a:rPr>
              <a:t>Мать и отец работали чабанами на точке.Подрастающие </a:t>
            </a:r>
          </a:p>
          <a:p>
            <a:r>
              <a:rPr lang="ru-RU" sz="1600" b="1">
                <a:solidFill>
                  <a:srgbClr val="003300"/>
                </a:solidFill>
                <a:latin typeface="Times New Roman" pitchFamily="18" charset="0"/>
              </a:rPr>
              <a:t>дети помогали им как могли. Учиться возможности не было: </a:t>
            </a:r>
          </a:p>
          <a:p>
            <a:r>
              <a:rPr lang="ru-RU" sz="1600" b="1">
                <a:solidFill>
                  <a:srgbClr val="003300"/>
                </a:solidFill>
                <a:latin typeface="Times New Roman" pitchFamily="18" charset="0"/>
              </a:rPr>
              <a:t>школа была не близко, да и родителям каждая пара рук не была</a:t>
            </a:r>
          </a:p>
          <a:p>
            <a:r>
              <a:rPr lang="ru-RU" sz="1600" b="1">
                <a:solidFill>
                  <a:srgbClr val="003300"/>
                </a:solidFill>
                <a:latin typeface="Times New Roman" pitchFamily="18" charset="0"/>
              </a:rPr>
              <a:t> лишней.</a:t>
            </a:r>
          </a:p>
          <a:p>
            <a:r>
              <a:rPr lang="ru-RU" sz="1600" b="1">
                <a:solidFill>
                  <a:srgbClr val="003300"/>
                </a:solidFill>
                <a:latin typeface="Times New Roman" pitchFamily="18" charset="0"/>
              </a:rPr>
              <a:t>         Война с фашистской  Германией докатилась и до	</a:t>
            </a:r>
          </a:p>
          <a:p>
            <a:r>
              <a:rPr lang="ru-RU" sz="1600" b="1">
                <a:solidFill>
                  <a:srgbClr val="003300"/>
                </a:solidFill>
                <a:latin typeface="Times New Roman" pitchFamily="18" charset="0"/>
              </a:rPr>
              <a:t>казахстанских степей. Ушли на фронт отец и старший брат. </a:t>
            </a:r>
          </a:p>
          <a:p>
            <a:r>
              <a:rPr lang="ru-RU" sz="1600" b="1">
                <a:solidFill>
                  <a:srgbClr val="003300"/>
                </a:solidFill>
                <a:latin typeface="Times New Roman" pitchFamily="18" charset="0"/>
              </a:rPr>
              <a:t>Через несколько месяцев на брата, а затем и на отца пришли</a:t>
            </a:r>
          </a:p>
          <a:p>
            <a:r>
              <a:rPr lang="ru-RU" sz="1600" b="1">
                <a:solidFill>
                  <a:srgbClr val="003300"/>
                </a:solidFill>
                <a:latin typeface="Times New Roman" pitchFamily="18" charset="0"/>
              </a:rPr>
              <a:t> похоронки.</a:t>
            </a:r>
          </a:p>
          <a:p>
            <a:r>
              <a:rPr lang="ru-RU" sz="1600" b="1">
                <a:solidFill>
                  <a:srgbClr val="003300"/>
                </a:solidFill>
                <a:latin typeface="Times New Roman" pitchFamily="18" charset="0"/>
              </a:rPr>
              <a:t>     Трудное было время. Познала семья и голод , и лишения. </a:t>
            </a:r>
          </a:p>
          <a:p>
            <a:r>
              <a:rPr lang="ru-RU" sz="1600" b="1">
                <a:solidFill>
                  <a:srgbClr val="003300"/>
                </a:solidFill>
                <a:latin typeface="Times New Roman" pitchFamily="18" charset="0"/>
              </a:rPr>
              <a:t>В  1942 году эвакуировались в поволжские степи. Пришлось	</a:t>
            </a:r>
          </a:p>
          <a:p>
            <a:r>
              <a:rPr lang="ru-RU" sz="1600" b="1">
                <a:solidFill>
                  <a:srgbClr val="003300"/>
                </a:solidFill>
                <a:latin typeface="Times New Roman" pitchFamily="18" charset="0"/>
              </a:rPr>
              <a:t>перевозить скот. Около месяца жили в Горном Балыклее,	</a:t>
            </a:r>
          </a:p>
          <a:p>
            <a:r>
              <a:rPr lang="ru-RU" sz="1600" b="1">
                <a:solidFill>
                  <a:srgbClr val="003300"/>
                </a:solidFill>
                <a:latin typeface="Times New Roman" pitchFamily="18" charset="0"/>
              </a:rPr>
              <a:t> ожидая парома через Волгу. Наконец, попали в пос. Гмелинка</a:t>
            </a:r>
          </a:p>
          <a:p>
            <a:r>
              <a:rPr lang="ru-RU" sz="1600" b="1">
                <a:solidFill>
                  <a:srgbClr val="003300"/>
                </a:solidFill>
                <a:latin typeface="Times New Roman" pitchFamily="18" charset="0"/>
              </a:rPr>
              <a:t> Старополтавского района. Обживались, трудились, не покладая </a:t>
            </a:r>
          </a:p>
          <a:p>
            <a:r>
              <a:rPr lang="ru-RU" sz="1600" b="1">
                <a:solidFill>
                  <a:srgbClr val="003300"/>
                </a:solidFill>
                <a:latin typeface="Times New Roman" pitchFamily="18" charset="0"/>
              </a:rPr>
              <a:t>рук. Там Багида вышла замуж; появились пятеро детей. </a:t>
            </a:r>
          </a:p>
          <a:p>
            <a:r>
              <a:rPr lang="ru-RU" sz="1600" b="1">
                <a:solidFill>
                  <a:srgbClr val="003300"/>
                </a:solidFill>
                <a:latin typeface="Times New Roman" pitchFamily="18" charset="0"/>
              </a:rPr>
              <a:t>-В 1989 году переехали в посёлок Победа Быковского района</a:t>
            </a:r>
            <a:endParaRPr lang="en-US" sz="1600" b="1">
              <a:solidFill>
                <a:srgbClr val="003300"/>
              </a:solidFill>
              <a:latin typeface="Times New Roman" pitchFamily="18" charset="0"/>
            </a:endParaRPr>
          </a:p>
          <a:p>
            <a:r>
              <a:rPr lang="ru-RU" sz="1600" b="1">
                <a:solidFill>
                  <a:srgbClr val="003300"/>
                </a:solidFill>
                <a:latin typeface="Times New Roman" pitchFamily="18" charset="0"/>
              </a:rPr>
              <a:t> Багида награждена </a:t>
            </a:r>
            <a:r>
              <a:rPr lang="ru-RU" sz="1600" b="1" i="1">
                <a:solidFill>
                  <a:srgbClr val="003300"/>
                </a:solidFill>
                <a:latin typeface="Times New Roman" pitchFamily="18" charset="0"/>
              </a:rPr>
              <a:t>медалью«За доблестный и</a:t>
            </a:r>
            <a:endParaRPr lang="en-US" sz="1600" b="1" i="1">
              <a:solidFill>
                <a:srgbClr val="003300"/>
              </a:solidFill>
              <a:latin typeface="Times New Roman" pitchFamily="18" charset="0"/>
            </a:endParaRPr>
          </a:p>
          <a:p>
            <a:r>
              <a:rPr lang="ru-RU" sz="1600" b="1" i="1">
                <a:solidFill>
                  <a:srgbClr val="003300"/>
                </a:solidFill>
                <a:latin typeface="Times New Roman" pitchFamily="18" charset="0"/>
              </a:rPr>
              <a:t>самоотверженный труд в Великой Отечественной </a:t>
            </a:r>
          </a:p>
          <a:p>
            <a:r>
              <a:rPr lang="ru-RU" sz="1600" b="1" i="1">
                <a:solidFill>
                  <a:srgbClr val="003300"/>
                </a:solidFill>
                <a:latin typeface="Times New Roman" pitchFamily="18" charset="0"/>
              </a:rPr>
              <a:t>войне 1941-1945гг.», «За материнство», юбилейными медалями.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6994525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smtClean="0">
                <a:solidFill>
                  <a:schemeClr val="tx1"/>
                </a:solidFill>
                <a:latin typeface="Garamond" pitchFamily="18" charset="0"/>
              </a:rPr>
              <a:t>Нургалиева </a:t>
            </a:r>
            <a:br>
              <a:rPr lang="ru-RU" sz="4000" b="1" smtClean="0">
                <a:solidFill>
                  <a:schemeClr val="tx1"/>
                </a:solidFill>
                <a:latin typeface="Garamond" pitchFamily="18" charset="0"/>
              </a:rPr>
            </a:br>
            <a:r>
              <a:rPr lang="ru-RU" sz="4000" b="1" smtClean="0">
                <a:solidFill>
                  <a:schemeClr val="tx1"/>
                </a:solidFill>
                <a:latin typeface="Garamond" pitchFamily="18" charset="0"/>
              </a:rPr>
              <a:t>Мубиня Бисембовна</a:t>
            </a:r>
            <a:br>
              <a:rPr lang="ru-RU" sz="4000" b="1" smtClean="0">
                <a:solidFill>
                  <a:schemeClr val="tx1"/>
                </a:solidFill>
                <a:latin typeface="Garamond" pitchFamily="18" charset="0"/>
              </a:rPr>
            </a:br>
            <a:endParaRPr lang="ru-RU" sz="4000" b="1" smtClean="0">
              <a:solidFill>
                <a:schemeClr val="tx1"/>
              </a:solidFill>
              <a:latin typeface="Garamond" pitchFamily="18" charset="0"/>
            </a:endParaRPr>
          </a:p>
        </p:txBody>
      </p:sp>
      <p:pic>
        <p:nvPicPr>
          <p:cNvPr id="22531" name="Picture 5" descr="EQDFMQCA8PAF12CA36339DCA4F6XZ7CAUP1HTKCADN2S7NCAL49AZSCA5LOG41CARCHJP2CA70RHA9CAZRSAMPCACVDD8UCA0Q934TCAOF0T6TCA6A2IG1CA5Y9GFXCANPJ52JCAZZA2V1CAHW230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2492375"/>
            <a:ext cx="2697163" cy="4032250"/>
          </a:xfrm>
          <a:noFill/>
        </p:spPr>
      </p:pic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3040063" y="2368550"/>
            <a:ext cx="6122987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00"/>
                </a:solidFill>
              </a:rPr>
              <a:t>Мубиня Бисембовна родилась в 1929 году </a:t>
            </a:r>
          </a:p>
          <a:p>
            <a:r>
              <a:rPr lang="ru-RU" b="1">
                <a:solidFill>
                  <a:srgbClr val="000000"/>
                </a:solidFill>
              </a:rPr>
              <a:t>в Урдинском районе (Казахстан).</a:t>
            </a:r>
          </a:p>
          <a:p>
            <a:r>
              <a:rPr lang="ru-RU" b="1">
                <a:solidFill>
                  <a:srgbClr val="000000"/>
                </a:solidFill>
              </a:rPr>
              <a:t>Семья была большая - </a:t>
            </a:r>
            <a:r>
              <a:rPr lang="ru-RU" b="1" i="1">
                <a:solidFill>
                  <a:srgbClr val="000000"/>
                </a:solidFill>
              </a:rPr>
              <a:t>6 </a:t>
            </a:r>
            <a:r>
              <a:rPr lang="ru-RU" b="1">
                <a:solidFill>
                  <a:srgbClr val="000000"/>
                </a:solidFill>
              </a:rPr>
              <a:t>детей.</a:t>
            </a:r>
          </a:p>
          <a:p>
            <a:r>
              <a:rPr lang="ru-RU" b="1">
                <a:solidFill>
                  <a:srgbClr val="000000"/>
                </a:solidFill>
              </a:rPr>
              <a:t> Смогла  получить двухклассное образование,</a:t>
            </a:r>
          </a:p>
          <a:p>
            <a:r>
              <a:rPr lang="ru-RU" b="1">
                <a:solidFill>
                  <a:srgbClr val="000000"/>
                </a:solidFill>
              </a:rPr>
              <a:t> так как школа была далеко, ходили пешком. </a:t>
            </a:r>
          </a:p>
          <a:p>
            <a:r>
              <a:rPr lang="ru-RU" b="1">
                <a:solidFill>
                  <a:srgbClr val="000000"/>
                </a:solidFill>
              </a:rPr>
              <a:t>С раннего детства привыкла к домашнему труду. </a:t>
            </a:r>
          </a:p>
          <a:p>
            <a:r>
              <a:rPr lang="ru-RU" b="1">
                <a:solidFill>
                  <a:srgbClr val="000000"/>
                </a:solidFill>
              </a:rPr>
              <a:t>     Когда началась война, не считаясь со временем,</a:t>
            </a:r>
          </a:p>
          <a:p>
            <a:r>
              <a:rPr lang="ru-RU" b="1">
                <a:solidFill>
                  <a:srgbClr val="000000"/>
                </a:solidFill>
              </a:rPr>
              <a:t>трудились и стар и млад. С 14 лег помогала маме</a:t>
            </a:r>
          </a:p>
          <a:p>
            <a:r>
              <a:rPr lang="ru-RU" b="1">
                <a:solidFill>
                  <a:srgbClr val="000000"/>
                </a:solidFill>
              </a:rPr>
              <a:t> рыть окопы. На войне все были единой семьей </a:t>
            </a:r>
          </a:p>
          <a:p>
            <a:r>
              <a:rPr lang="ru-RU" b="1">
                <a:solidFill>
                  <a:srgbClr val="000000"/>
                </a:solidFill>
              </a:rPr>
              <a:t>и помогали друг другу. На фронт отправляли </a:t>
            </a:r>
          </a:p>
          <a:p>
            <a:r>
              <a:rPr lang="ru-RU" b="1">
                <a:solidFill>
                  <a:srgbClr val="000000"/>
                </a:solidFill>
              </a:rPr>
              <a:t>посылки со связанными руками матерей и дочерей</a:t>
            </a:r>
          </a:p>
          <a:p>
            <a:r>
              <a:rPr lang="ru-RU" b="1">
                <a:solidFill>
                  <a:srgbClr val="000000"/>
                </a:solidFill>
              </a:rPr>
              <a:t> варежками, носками.</a:t>
            </a:r>
          </a:p>
          <a:p>
            <a:r>
              <a:rPr lang="ru-RU" b="1">
                <a:solidFill>
                  <a:srgbClr val="000000"/>
                </a:solidFill>
              </a:rPr>
              <a:t>В 1959 году приехала в Победу.</a:t>
            </a:r>
          </a:p>
          <a:p>
            <a:r>
              <a:rPr lang="ru-RU" b="1">
                <a:solidFill>
                  <a:srgbClr val="000000"/>
                </a:solidFill>
              </a:rPr>
              <a:t> Здесь работала разнорабочей. </a:t>
            </a:r>
          </a:p>
          <a:p>
            <a:r>
              <a:rPr lang="ru-RU" b="1">
                <a:solidFill>
                  <a:srgbClr val="000000"/>
                </a:solidFill>
              </a:rPr>
              <a:t>Имеет медаль « Ветеран Труда».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mtClean="0">
                <a:solidFill>
                  <a:srgbClr val="CC3300"/>
                </a:solidFill>
                <a:latin typeface="Garamond" pitchFamily="18" charset="0"/>
              </a:rPr>
              <a:t>   </a:t>
            </a:r>
            <a:r>
              <a:rPr lang="ru-RU" b="1" smtClean="0">
                <a:solidFill>
                  <a:schemeClr val="tx1"/>
                </a:solidFill>
                <a:latin typeface="Garamond" pitchFamily="18" charset="0"/>
              </a:rPr>
              <a:t>Маденова </a:t>
            </a:r>
            <a:br>
              <a:rPr lang="ru-RU" b="1" smtClean="0">
                <a:solidFill>
                  <a:schemeClr val="tx1"/>
                </a:solidFill>
                <a:latin typeface="Garamond" pitchFamily="18" charset="0"/>
              </a:rPr>
            </a:br>
            <a:r>
              <a:rPr lang="ru-RU" b="1" smtClean="0">
                <a:solidFill>
                  <a:schemeClr val="tx1"/>
                </a:solidFill>
                <a:latin typeface="Garamond" pitchFamily="18" charset="0"/>
              </a:rPr>
              <a:t>Рысканым Басировна</a:t>
            </a:r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420938"/>
            <a:ext cx="29527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3203575" y="1773238"/>
            <a:ext cx="5670550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000000"/>
                </a:solidFill>
              </a:rPr>
              <a:t>Родилась 20 февраля 1923 года в поселке Джанибек</a:t>
            </a:r>
          </a:p>
          <a:p>
            <a:r>
              <a:rPr lang="ru-RU" sz="1600">
                <a:solidFill>
                  <a:srgbClr val="000000"/>
                </a:solidFill>
              </a:rPr>
              <a:t>Джанибекского района Казахстанской области. </a:t>
            </a:r>
          </a:p>
          <a:p>
            <a:r>
              <a:rPr lang="ru-RU" sz="1600">
                <a:solidFill>
                  <a:srgbClr val="000000"/>
                </a:solidFill>
              </a:rPr>
              <a:t>В семье было 3 детей. Отец умер рано. </a:t>
            </a:r>
          </a:p>
          <a:p>
            <a:r>
              <a:rPr lang="ru-RU" sz="1600">
                <a:solidFill>
                  <a:srgbClr val="000000"/>
                </a:solidFill>
              </a:rPr>
              <a:t>Матери помогали  ухаживать за скотом, доить коров.</a:t>
            </a:r>
          </a:p>
          <a:p>
            <a:r>
              <a:rPr lang="ru-RU" sz="1600">
                <a:solidFill>
                  <a:srgbClr val="000000"/>
                </a:solidFill>
              </a:rPr>
              <a:t> Спасаясь от голо семья переехала жить в Горный </a:t>
            </a:r>
          </a:p>
          <a:p>
            <a:r>
              <a:rPr lang="ru-RU" sz="1600">
                <a:solidFill>
                  <a:srgbClr val="000000"/>
                </a:solidFill>
              </a:rPr>
              <a:t>Балыклей. </a:t>
            </a:r>
          </a:p>
          <a:p>
            <a:r>
              <a:rPr lang="ru-RU" sz="1600">
                <a:solidFill>
                  <a:srgbClr val="000000"/>
                </a:solidFill>
              </a:rPr>
              <a:t>Навсегда г памяти остался день 23 августа 1942 года. </a:t>
            </a:r>
          </a:p>
          <a:p>
            <a:r>
              <a:rPr lang="ru-RU" sz="1600">
                <a:solidFill>
                  <a:srgbClr val="000000"/>
                </a:solidFill>
              </a:rPr>
              <a:t>Рысканым в этот день поехала в город продавать </a:t>
            </a:r>
          </a:p>
          <a:p>
            <a:r>
              <a:rPr lang="ru-RU" sz="1600">
                <a:solidFill>
                  <a:srgbClr val="000000"/>
                </a:solidFill>
              </a:rPr>
              <a:t>арбузы. Продала и собиралась уже возвращаться домой.</a:t>
            </a:r>
          </a:p>
          <a:p>
            <a:r>
              <a:rPr lang="ru-RU" sz="1600">
                <a:solidFill>
                  <a:srgbClr val="000000"/>
                </a:solidFill>
              </a:rPr>
              <a:t> Немцы обрушили бомбовый удар на город. Это был </a:t>
            </a:r>
          </a:p>
          <a:p>
            <a:r>
              <a:rPr lang="ru-RU" sz="1600">
                <a:solidFill>
                  <a:srgbClr val="000000"/>
                </a:solidFill>
              </a:rPr>
              <a:t>настоящий кошмар. То там, то здесь взмывали вверх</a:t>
            </a:r>
          </a:p>
          <a:p>
            <a:r>
              <a:rPr lang="ru-RU" sz="1600">
                <a:solidFill>
                  <a:srgbClr val="000000"/>
                </a:solidFill>
              </a:rPr>
              <a:t> огненно- дымные бомбовые снаряды. Столбы пламени</a:t>
            </a:r>
          </a:p>
          <a:p>
            <a:r>
              <a:rPr lang="ru-RU" sz="1600">
                <a:solidFill>
                  <a:srgbClr val="000000"/>
                </a:solidFill>
              </a:rPr>
              <a:t> поднялись в районе нефтехранилищ. Горела река, </a:t>
            </a:r>
          </a:p>
          <a:p>
            <a:r>
              <a:rPr lang="ru-RU" sz="1600">
                <a:solidFill>
                  <a:srgbClr val="000000"/>
                </a:solidFill>
              </a:rPr>
              <a:t>горели пароходы на Сталинградском рейде. Стоял </a:t>
            </a:r>
          </a:p>
          <a:p>
            <a:r>
              <a:rPr lang="ru-RU" sz="1600">
                <a:solidFill>
                  <a:srgbClr val="000000"/>
                </a:solidFill>
              </a:rPr>
              <a:t>невообразимый шум. Кто-то затащил ее в подвал.</a:t>
            </a:r>
          </a:p>
          <a:p>
            <a:r>
              <a:rPr lang="ru-RU" sz="1600">
                <a:solidFill>
                  <a:srgbClr val="000000"/>
                </a:solidFill>
              </a:rPr>
              <a:t>Как после этого ада вернулась домой, не помнит. </a:t>
            </a:r>
          </a:p>
          <a:p>
            <a:r>
              <a:rPr lang="ru-RU" sz="1600">
                <a:solidFill>
                  <a:srgbClr val="000000"/>
                </a:solidFill>
              </a:rPr>
              <a:t>Дома приходилось много работать. Вся продукция </a:t>
            </a:r>
          </a:p>
          <a:p>
            <a:r>
              <a:rPr lang="ru-RU" sz="1600">
                <a:solidFill>
                  <a:srgbClr val="000000"/>
                </a:solidFill>
              </a:rPr>
              <a:t>животноводства отправлялась на фронт. </a:t>
            </a:r>
          </a:p>
          <a:p>
            <a:r>
              <a:rPr lang="ru-RU" sz="1600">
                <a:solidFill>
                  <a:srgbClr val="000000"/>
                </a:solidFill>
              </a:rPr>
              <a:t>По Волге переправляли скот в Заволжские степи. </a:t>
            </a:r>
          </a:p>
          <a:p>
            <a:r>
              <a:rPr lang="ru-RU" sz="1600">
                <a:solidFill>
                  <a:srgbClr val="000000"/>
                </a:solidFill>
              </a:rPr>
              <a:t>Всего было перевезено 1,5 млн. голов скота. </a:t>
            </a:r>
          </a:p>
          <a:p>
            <a:endParaRPr lang="ru-RU" sz="1600" b="1" i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754</Words>
  <Application>Microsoft Office PowerPoint</Application>
  <PresentationFormat>Экран (4:3)</PresentationFormat>
  <Paragraphs>129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                Моя Победа</vt:lpstr>
      <vt:lpstr>      Наши славные бабушки</vt:lpstr>
      <vt:lpstr>                  Казаринский            Михаил  Сергеевич</vt:lpstr>
      <vt:lpstr>             «Посвящение»                       Автор: Казаринская Ольга Матвеевна</vt:lpstr>
      <vt:lpstr>             Дускалиева Багида</vt:lpstr>
      <vt:lpstr>Нургалиева  Мубиня Бисембовна </vt:lpstr>
      <vt:lpstr>   Маденова  Рысканым Басировна</vt:lpstr>
      <vt:lpstr>Коротенко Анна Яковлевна</vt:lpstr>
      <vt:lpstr>                 Сорокин             Иван  Петрович</vt:lpstr>
      <vt:lpstr>                    Выводы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</cp:revision>
  <dcterms:created xsi:type="dcterms:W3CDTF">2021-04-29T11:40:57Z</dcterms:created>
  <dcterms:modified xsi:type="dcterms:W3CDTF">2021-04-29T11:56:35Z</dcterms:modified>
</cp:coreProperties>
</file>